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607" r:id="rId3"/>
    <p:sldId id="606" r:id="rId4"/>
    <p:sldId id="610" r:id="rId5"/>
    <p:sldId id="611" r:id="rId6"/>
    <p:sldId id="529" r:id="rId7"/>
    <p:sldId id="586" r:id="rId8"/>
    <p:sldId id="534" r:id="rId9"/>
    <p:sldId id="590" r:id="rId10"/>
    <p:sldId id="493" r:id="rId11"/>
    <p:sldId id="593" r:id="rId12"/>
    <p:sldId id="592" r:id="rId13"/>
    <p:sldId id="594" r:id="rId14"/>
    <p:sldId id="595" r:id="rId15"/>
    <p:sldId id="605" r:id="rId16"/>
    <p:sldId id="597" r:id="rId17"/>
    <p:sldId id="596" r:id="rId18"/>
    <p:sldId id="604" r:id="rId19"/>
    <p:sldId id="600" r:id="rId20"/>
    <p:sldId id="38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3469"/>
  </p:normalViewPr>
  <p:slideViewPr>
    <p:cSldViewPr snapToGrid="0" snapToObjects="1">
      <p:cViewPr varScale="1">
        <p:scale>
          <a:sx n="106" d="100"/>
          <a:sy n="106" d="100"/>
        </p:scale>
        <p:origin x="1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865AA-8C41-CD4C-B4D8-CDB2D45CCE1F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1A85E-F885-0049-9AEA-7145E3A2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1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71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Hawaiian lava flow: http://</a:t>
            </a:r>
            <a:r>
              <a:rPr lang="en-US" dirty="0" err="1"/>
              <a:t>www.geo.umass.edu</a:t>
            </a:r>
            <a:r>
              <a:rPr lang="en-US" dirty="0"/>
              <a:t>/courses/volcanology/Lava%20Flows.pdf</a:t>
            </a:r>
          </a:p>
          <a:p>
            <a:r>
              <a:rPr lang="en-US" dirty="0"/>
              <a:t>http://</a:t>
            </a:r>
            <a:r>
              <a:rPr lang="en-US" dirty="0" err="1"/>
              <a:t>geosci.uchicago.edu</a:t>
            </a:r>
            <a:r>
              <a:rPr lang="en-US" dirty="0"/>
              <a:t>/~kite/doc/Griffiths_2000.pdf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66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Hawaiian lava flow: http://</a:t>
            </a:r>
            <a:r>
              <a:rPr lang="en-US" dirty="0" err="1"/>
              <a:t>www.geo.umass.edu</a:t>
            </a:r>
            <a:r>
              <a:rPr lang="en-US" dirty="0"/>
              <a:t>/courses/volcanology/Lava%20Flows.pdf</a:t>
            </a:r>
          </a:p>
          <a:p>
            <a:r>
              <a:rPr lang="en-US" dirty="0"/>
              <a:t>http://</a:t>
            </a:r>
            <a:r>
              <a:rPr lang="en-US" dirty="0" err="1"/>
              <a:t>geosci.uchicago.edu</a:t>
            </a:r>
            <a:r>
              <a:rPr lang="en-US" dirty="0"/>
              <a:t>/~kite/doc/Griffiths_2000.pdf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4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89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9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98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27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4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8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57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Hawaiian lava flow: http://</a:t>
            </a:r>
            <a:r>
              <a:rPr lang="en-US" dirty="0" err="1"/>
              <a:t>www.geo.umass.edu</a:t>
            </a:r>
            <a:r>
              <a:rPr lang="en-US" dirty="0"/>
              <a:t>/courses/volcanology/Lava%20Flows.pdf</a:t>
            </a:r>
          </a:p>
          <a:p>
            <a:r>
              <a:rPr lang="en-US" dirty="0"/>
              <a:t>http://</a:t>
            </a:r>
            <a:r>
              <a:rPr lang="en-US" dirty="0" err="1"/>
              <a:t>geosci.uchicago.edu</a:t>
            </a:r>
            <a:r>
              <a:rPr lang="en-US" dirty="0"/>
              <a:t>/~kite/doc/Griffiths_2000.pdf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00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Hawaiian lava flow: http://</a:t>
            </a:r>
            <a:r>
              <a:rPr lang="en-US" dirty="0" err="1"/>
              <a:t>www.geo.umass.edu</a:t>
            </a:r>
            <a:r>
              <a:rPr lang="en-US" dirty="0"/>
              <a:t>/courses/volcanology/Lava%20Flows.pdf</a:t>
            </a:r>
          </a:p>
          <a:p>
            <a:r>
              <a:rPr lang="en-US" dirty="0"/>
              <a:t>http://</a:t>
            </a:r>
            <a:r>
              <a:rPr lang="en-US" dirty="0" err="1"/>
              <a:t>geosci.uchicago.edu</a:t>
            </a:r>
            <a:r>
              <a:rPr lang="en-US" dirty="0"/>
              <a:t>/~kite/doc/Griffiths_2000.pdf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40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7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5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6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0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8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3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7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9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1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foalab.earth.ox.ac.uk/files/GeodynamicsLectureNotes.pd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72510" y="1923394"/>
            <a:ext cx="75989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MGS 723: Geodynamics</a:t>
            </a:r>
          </a:p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>
                <a:latin typeface="Segoe UI Symbol" panose="020B0502040204020203" pitchFamily="34" charset="0"/>
                <a:ea typeface="Segoe UI Symbol" panose="020B0502040204020203" pitchFamily="34" charset="0"/>
              </a:rPr>
              <a:t>Class 20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</a:t>
            </a:r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Fluid Mechanics III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A2EED-5F60-1C4E-89B8-2F33DC24F228}"/>
              </a:ext>
            </a:extLst>
          </p:cNvPr>
          <p:cNvSpPr txBox="1"/>
          <p:nvPr/>
        </p:nvSpPr>
        <p:spPr>
          <a:xfrm>
            <a:off x="772510" y="6383099"/>
            <a:ext cx="79383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Main reference for today: Katz and England, University of Oxford 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  <a:hlinkClick r:id="rId2"/>
              </a:rPr>
              <a:t>notes</a:t>
            </a: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ABB89-44CC-6A4A-86ED-2C689C191140}"/>
              </a:ext>
            </a:extLst>
          </p:cNvPr>
          <p:cNvSpPr txBox="1"/>
          <p:nvPr/>
        </p:nvSpPr>
        <p:spPr>
          <a:xfrm>
            <a:off x="1729363" y="3088512"/>
            <a:ext cx="759897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(Channel flow II)</a:t>
            </a:r>
          </a:p>
        </p:txBody>
      </p:sp>
    </p:spTree>
    <p:extLst>
      <p:ext uri="{BB962C8B-B14F-4D97-AF65-F5344CB8AC3E}">
        <p14:creationId xmlns:p14="http://schemas.microsoft.com/office/powerpoint/2010/main" val="27539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mazon.com: Stylus Pens for Touch Screens, NTHJOYS Universal Fine Point  Stylus for iPad, iPhone, Samsung, iOS/Android Smart Phone and Other  Tablets, Active Stylus Stylist Pen Pencil for Precise Writing/Drawing :  Electronics">
            <a:extLst>
              <a:ext uri="{FF2B5EF4-FFF2-40B4-BE49-F238E27FC236}">
                <a16:creationId xmlns:a16="http://schemas.microsoft.com/office/drawing/2014/main" id="{8A11DA8B-D8E9-994B-BE5B-05664CAF0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544" y="1776248"/>
            <a:ext cx="2004513" cy="255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2890391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 the stylus…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8CFD-B66D-984D-ACA9-778E8ADD5FF1}"/>
              </a:ext>
            </a:extLst>
          </p:cNvPr>
          <p:cNvSpPr txBox="1"/>
          <p:nvPr/>
        </p:nvSpPr>
        <p:spPr>
          <a:xfrm>
            <a:off x="2116438" y="6350168"/>
            <a:ext cx="5215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Derive 1-D viscous flow down a slope</a:t>
            </a: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189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53B60C-C09E-A648-BEC4-B13E6D6D5B63}"/>
              </a:ext>
            </a:extLst>
          </p:cNvPr>
          <p:cNvSpPr txBox="1"/>
          <p:nvPr/>
        </p:nvSpPr>
        <p:spPr>
          <a:xfrm>
            <a:off x="0" y="48768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flow down a slope</a:t>
            </a:r>
          </a:p>
        </p:txBody>
      </p:sp>
      <p:pic>
        <p:nvPicPr>
          <p:cNvPr id="3" name="Picture 2" descr="A house on a hill&#10;&#10;Description automatically generated with medium confidence">
            <a:extLst>
              <a:ext uri="{FF2B5EF4-FFF2-40B4-BE49-F238E27FC236}">
                <a16:creationId xmlns:a16="http://schemas.microsoft.com/office/drawing/2014/main" id="{37FF6F97-E543-DF46-8A29-1AB34C216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67" y="1151317"/>
            <a:ext cx="7227473" cy="4812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2B1C9A-1244-9445-B7A7-E3FE8BBFDC28}"/>
              </a:ext>
            </a:extLst>
          </p:cNvPr>
          <p:cNvSpPr txBox="1"/>
          <p:nvPr/>
        </p:nvSpPr>
        <p:spPr>
          <a:xfrm>
            <a:off x="6135327" y="5963654"/>
            <a:ext cx="8843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 landslide in Switzerland</a:t>
            </a:r>
          </a:p>
        </p:txBody>
      </p:sp>
    </p:spTree>
    <p:extLst>
      <p:ext uri="{BB962C8B-B14F-4D97-AF65-F5344CB8AC3E}">
        <p14:creationId xmlns:p14="http://schemas.microsoft.com/office/powerpoint/2010/main" val="1759686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53B60C-C09E-A648-BEC4-B13E6D6D5B63}"/>
              </a:ext>
            </a:extLst>
          </p:cNvPr>
          <p:cNvSpPr txBox="1"/>
          <p:nvPr/>
        </p:nvSpPr>
        <p:spPr>
          <a:xfrm>
            <a:off x="0" y="48768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flow down a slope</a:t>
            </a:r>
          </a:p>
        </p:txBody>
      </p:sp>
      <p:pic>
        <p:nvPicPr>
          <p:cNvPr id="1026" name="Picture 2" descr="How a Change in Slope Affects Lava Flows - Eos">
            <a:extLst>
              <a:ext uri="{FF2B5EF4-FFF2-40B4-BE49-F238E27FC236}">
                <a16:creationId xmlns:a16="http://schemas.microsoft.com/office/drawing/2014/main" id="{A5928A94-BDCA-1A46-8C7D-10D81CB6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77" y="1080612"/>
            <a:ext cx="7389628" cy="469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D5E485-A8E0-EC4E-89A1-2152E326B81F}"/>
              </a:ext>
            </a:extLst>
          </p:cNvPr>
          <p:cNvSpPr txBox="1"/>
          <p:nvPr/>
        </p:nvSpPr>
        <p:spPr>
          <a:xfrm>
            <a:off x="6507861" y="5777387"/>
            <a:ext cx="8843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Lava flow down a hill</a:t>
            </a:r>
          </a:p>
        </p:txBody>
      </p:sp>
    </p:spTree>
    <p:extLst>
      <p:ext uri="{BB962C8B-B14F-4D97-AF65-F5344CB8AC3E}">
        <p14:creationId xmlns:p14="http://schemas.microsoft.com/office/powerpoint/2010/main" val="4184687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53B60C-C09E-A648-BEC4-B13E6D6D5B63}"/>
              </a:ext>
            </a:extLst>
          </p:cNvPr>
          <p:cNvSpPr txBox="1"/>
          <p:nvPr/>
        </p:nvSpPr>
        <p:spPr>
          <a:xfrm>
            <a:off x="0" y="48768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flow down a slope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7E203-00E3-8B4F-A6F1-22E65F186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295" y="537483"/>
            <a:ext cx="5751599" cy="2920656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65364AD-A5F9-D345-8BED-E257DECD6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20" y="771362"/>
            <a:ext cx="2960233" cy="8755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B24464-9555-4840-992A-1C3B89EE539C}"/>
              </a:ext>
            </a:extLst>
          </p:cNvPr>
          <p:cNvSpPr txBox="1"/>
          <p:nvPr/>
        </p:nvSpPr>
        <p:spPr>
          <a:xfrm>
            <a:off x="6169194" y="6534835"/>
            <a:ext cx="8843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Katz and England, Univ. of Oxford</a:t>
            </a:r>
          </a:p>
        </p:txBody>
      </p:sp>
    </p:spTree>
    <p:extLst>
      <p:ext uri="{BB962C8B-B14F-4D97-AF65-F5344CB8AC3E}">
        <p14:creationId xmlns:p14="http://schemas.microsoft.com/office/powerpoint/2010/main" val="4219216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B2E90C-1154-A847-A4A8-382F0AA1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295" y="537483"/>
            <a:ext cx="5751599" cy="2920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53B60C-C09E-A648-BEC4-B13E6D6D5B63}"/>
              </a:ext>
            </a:extLst>
          </p:cNvPr>
          <p:cNvSpPr txBox="1"/>
          <p:nvPr/>
        </p:nvSpPr>
        <p:spPr>
          <a:xfrm>
            <a:off x="0" y="48768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flow down a slope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323F5D5A-B0FB-344F-8BA9-92A95C626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20" y="771362"/>
            <a:ext cx="2960233" cy="875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B21A74-577E-A54A-A844-B76BE0F19A3B}"/>
                  </a:ext>
                </a:extLst>
              </p:cNvPr>
              <p:cNvSpPr txBox="1"/>
              <p:nvPr/>
            </p:nvSpPr>
            <p:spPr>
              <a:xfrm>
                <a:off x="791149" y="3857006"/>
                <a:ext cx="7269893" cy="9425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B21A74-577E-A54A-A844-B76BE0F19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49" y="3857006"/>
                <a:ext cx="7269893" cy="942566"/>
              </a:xfrm>
              <a:prstGeom prst="rect">
                <a:avLst/>
              </a:prstGeom>
              <a:blipFill>
                <a:blip r:embed="rId5"/>
                <a:stretch>
                  <a:fillRect t="-117333" b="-14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13933D7-7FC4-7541-9F69-AD033061B333}"/>
              </a:ext>
            </a:extLst>
          </p:cNvPr>
          <p:cNvSpPr txBox="1"/>
          <p:nvPr/>
        </p:nvSpPr>
        <p:spPr>
          <a:xfrm>
            <a:off x="150394" y="3529994"/>
            <a:ext cx="88432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Average velocity?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A2219A-F780-9343-9A2F-6DDC9DDDE4F5}"/>
              </a:ext>
            </a:extLst>
          </p:cNvPr>
          <p:cNvSpPr txBox="1"/>
          <p:nvPr/>
        </p:nvSpPr>
        <p:spPr>
          <a:xfrm>
            <a:off x="6169194" y="6534835"/>
            <a:ext cx="8843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Katz and England, Univ. of Oxford</a:t>
            </a:r>
          </a:p>
        </p:txBody>
      </p:sp>
    </p:spTree>
    <p:extLst>
      <p:ext uri="{BB962C8B-B14F-4D97-AF65-F5344CB8AC3E}">
        <p14:creationId xmlns:p14="http://schemas.microsoft.com/office/powerpoint/2010/main" val="2627030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B2E90C-1154-A847-A4A8-382F0AA1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295" y="537483"/>
            <a:ext cx="5751599" cy="2920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53B60C-C09E-A648-BEC4-B13E6D6D5B63}"/>
              </a:ext>
            </a:extLst>
          </p:cNvPr>
          <p:cNvSpPr txBox="1"/>
          <p:nvPr/>
        </p:nvSpPr>
        <p:spPr>
          <a:xfrm>
            <a:off x="0" y="48768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flow down a slope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323F5D5A-B0FB-344F-8BA9-92A95C626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20" y="771362"/>
            <a:ext cx="2960233" cy="875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B21A74-577E-A54A-A844-B76BE0F19A3B}"/>
                  </a:ext>
                </a:extLst>
              </p:cNvPr>
              <p:cNvSpPr txBox="1"/>
              <p:nvPr/>
            </p:nvSpPr>
            <p:spPr>
              <a:xfrm>
                <a:off x="791149" y="3857006"/>
                <a:ext cx="7269893" cy="15675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B21A74-577E-A54A-A844-B76BE0F19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49" y="3857006"/>
                <a:ext cx="7269893" cy="1567545"/>
              </a:xfrm>
              <a:prstGeom prst="rect">
                <a:avLst/>
              </a:prstGeom>
              <a:blipFill>
                <a:blip r:embed="rId5"/>
                <a:stretch>
                  <a:fillRect t="-70400" b="-49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13933D7-7FC4-7541-9F69-AD033061B333}"/>
              </a:ext>
            </a:extLst>
          </p:cNvPr>
          <p:cNvSpPr txBox="1"/>
          <p:nvPr/>
        </p:nvSpPr>
        <p:spPr>
          <a:xfrm>
            <a:off x="150394" y="3529994"/>
            <a:ext cx="88432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Average velocity?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2D3B7-06EC-444D-A6CC-405A46368B75}"/>
              </a:ext>
            </a:extLst>
          </p:cNvPr>
          <p:cNvSpPr txBox="1"/>
          <p:nvPr/>
        </p:nvSpPr>
        <p:spPr>
          <a:xfrm>
            <a:off x="6246394" y="4893636"/>
            <a:ext cx="38354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(Jeffreys Equation in Volcanology)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A2219A-F780-9343-9A2F-6DDC9DDDE4F5}"/>
              </a:ext>
            </a:extLst>
          </p:cNvPr>
          <p:cNvSpPr txBox="1"/>
          <p:nvPr/>
        </p:nvSpPr>
        <p:spPr>
          <a:xfrm>
            <a:off x="6169194" y="6534835"/>
            <a:ext cx="8843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Katz and England, Univ. of Oxford</a:t>
            </a:r>
          </a:p>
        </p:txBody>
      </p:sp>
    </p:spTree>
    <p:extLst>
      <p:ext uri="{BB962C8B-B14F-4D97-AF65-F5344CB8AC3E}">
        <p14:creationId xmlns:p14="http://schemas.microsoft.com/office/powerpoint/2010/main" val="923088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53B60C-C09E-A648-BEC4-B13E6D6D5B63}"/>
              </a:ext>
            </a:extLst>
          </p:cNvPr>
          <p:cNvSpPr txBox="1"/>
          <p:nvPr/>
        </p:nvSpPr>
        <p:spPr>
          <a:xfrm>
            <a:off x="0" y="48768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flow down a slope</a:t>
            </a:r>
          </a:p>
        </p:txBody>
      </p:sp>
      <p:pic>
        <p:nvPicPr>
          <p:cNvPr id="1026" name="Picture 2" descr="How a Change in Slope Affects Lava Flows - Eos">
            <a:extLst>
              <a:ext uri="{FF2B5EF4-FFF2-40B4-BE49-F238E27FC236}">
                <a16:creationId xmlns:a16="http://schemas.microsoft.com/office/drawing/2014/main" id="{A5928A94-BDCA-1A46-8C7D-10D81CB6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77" y="1080612"/>
            <a:ext cx="7389628" cy="469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D5E485-A8E0-EC4E-89A1-2152E326B81F}"/>
              </a:ext>
            </a:extLst>
          </p:cNvPr>
          <p:cNvSpPr txBox="1"/>
          <p:nvPr/>
        </p:nvSpPr>
        <p:spPr>
          <a:xfrm>
            <a:off x="6507861" y="5777387"/>
            <a:ext cx="8843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Lava flow down a hill</a:t>
            </a:r>
          </a:p>
        </p:txBody>
      </p:sp>
    </p:spTree>
    <p:extLst>
      <p:ext uri="{BB962C8B-B14F-4D97-AF65-F5344CB8AC3E}">
        <p14:creationId xmlns:p14="http://schemas.microsoft.com/office/powerpoint/2010/main" val="4184522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B2E90C-1154-A847-A4A8-382F0AA1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295" y="537483"/>
            <a:ext cx="5751599" cy="2920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53B60C-C09E-A648-BEC4-B13E6D6D5B63}"/>
              </a:ext>
            </a:extLst>
          </p:cNvPr>
          <p:cNvSpPr txBox="1"/>
          <p:nvPr/>
        </p:nvSpPr>
        <p:spPr>
          <a:xfrm>
            <a:off x="0" y="48768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flow down a slope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323F5D5A-B0FB-344F-8BA9-92A95C626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20" y="771362"/>
            <a:ext cx="2960233" cy="875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B21A74-577E-A54A-A844-B76BE0F19A3B}"/>
                  </a:ext>
                </a:extLst>
              </p:cNvPr>
              <p:cNvSpPr txBox="1"/>
              <p:nvPr/>
            </p:nvSpPr>
            <p:spPr>
              <a:xfrm>
                <a:off x="791149" y="3857006"/>
                <a:ext cx="7269893" cy="15675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B21A74-577E-A54A-A844-B76BE0F19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49" y="3857006"/>
                <a:ext cx="7269893" cy="1567545"/>
              </a:xfrm>
              <a:prstGeom prst="rect">
                <a:avLst/>
              </a:prstGeom>
              <a:blipFill>
                <a:blip r:embed="rId5"/>
                <a:stretch>
                  <a:fillRect t="-70400" b="-49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13933D7-7FC4-7541-9F69-AD033061B333}"/>
              </a:ext>
            </a:extLst>
          </p:cNvPr>
          <p:cNvSpPr txBox="1"/>
          <p:nvPr/>
        </p:nvSpPr>
        <p:spPr>
          <a:xfrm>
            <a:off x="150394" y="3529994"/>
            <a:ext cx="88432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Average velocity?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D82207-438F-D94D-9CDF-CA711B68987C}"/>
              </a:ext>
            </a:extLst>
          </p:cNvPr>
          <p:cNvSpPr txBox="1"/>
          <p:nvPr/>
        </p:nvSpPr>
        <p:spPr>
          <a:xfrm>
            <a:off x="300790" y="5568462"/>
            <a:ext cx="88432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0070C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Lava flow (basaltic)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4D6F09-49DB-8E43-8D8C-DBAC84F985D8}"/>
                  </a:ext>
                </a:extLst>
              </p:cNvPr>
              <p:cNvSpPr txBox="1"/>
              <p:nvPr/>
            </p:nvSpPr>
            <p:spPr>
              <a:xfrm>
                <a:off x="2290490" y="5815630"/>
                <a:ext cx="4572000" cy="648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.2700.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  <m:func>
                            <m:func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func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3.500</m:t>
                          </m:r>
                        </m:den>
                      </m:f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4D6F09-49DB-8E43-8D8C-DBAC84F98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490" y="5815630"/>
                <a:ext cx="4572000" cy="648191"/>
              </a:xfrm>
              <a:prstGeom prst="rect">
                <a:avLst/>
              </a:prstGeom>
              <a:blipFill>
                <a:blip r:embed="rId6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DE2D3B7-06EC-444D-A6CC-405A46368B75}"/>
              </a:ext>
            </a:extLst>
          </p:cNvPr>
          <p:cNvSpPr txBox="1"/>
          <p:nvPr/>
        </p:nvSpPr>
        <p:spPr>
          <a:xfrm>
            <a:off x="6246394" y="4893636"/>
            <a:ext cx="38354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(Jeffreys Equation in Volcanology)</a:t>
            </a:r>
          </a:p>
        </p:txBody>
      </p:sp>
    </p:spTree>
    <p:extLst>
      <p:ext uri="{BB962C8B-B14F-4D97-AF65-F5344CB8AC3E}">
        <p14:creationId xmlns:p14="http://schemas.microsoft.com/office/powerpoint/2010/main" val="734021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61E3A0C-1511-B645-895C-B845519A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10" y="1460500"/>
            <a:ext cx="3187700" cy="1968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53B60C-C09E-A648-BEC4-B13E6D6D5B63}"/>
              </a:ext>
            </a:extLst>
          </p:cNvPr>
          <p:cNvSpPr txBox="1"/>
          <p:nvPr/>
        </p:nvSpPr>
        <p:spPr>
          <a:xfrm>
            <a:off x="0" y="48768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Mechanical boundary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5293CC-5B37-1148-A235-E7448CF1FCF7}"/>
                  </a:ext>
                </a:extLst>
              </p:cNvPr>
              <p:cNvSpPr txBox="1"/>
              <p:nvPr/>
            </p:nvSpPr>
            <p:spPr>
              <a:xfrm>
                <a:off x="1574024" y="1098009"/>
                <a:ext cx="6918386" cy="466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600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No slip:</a:t>
                </a:r>
              </a:p>
              <a:p>
                <a:endParaRPr lang="en-US" sz="1000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         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𝑢𝑥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 = 0</m:t>
                      </m:r>
                    </m:oMath>
                  </m:oMathPara>
                </a14:m>
                <a:endParaRPr lang="en-US" sz="22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2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2.   </a:t>
                </a:r>
                <a:r>
                  <a:rPr lang="en-US" sz="2600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Free slip: 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 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        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200" i="1" baseline="-25000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𝑥</m:t>
                      </m:r>
                      <m:r>
                        <a:rPr lang="en-US" sz="2200" b="0" i="1" baseline="-25000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𝑦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 =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200" i="1" baseline="-25000" dirty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𝑥𝑦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  <a:ea typeface="Segoe UI Symbol" panose="020B0502040204020203" pitchFamily="34" charset="0"/>
                </a:endParaRPr>
              </a:p>
              <a:p>
                <a:endParaRPr lang="en-US" sz="400" b="0" i="1" dirty="0">
                  <a:latin typeface="Cambria Math" panose="02040503050406030204" pitchFamily="18" charset="0"/>
                  <a:ea typeface="Segoe UI Symbol" panose="020B0502040204020203" pitchFamily="34" charset="0"/>
                </a:endParaRPr>
              </a:p>
              <a:p>
                <a:r>
                  <a:rPr lang="en-US" sz="2200" dirty="0">
                    <a:ea typeface="Cambria Math" panose="02040503050406030204" pitchFamily="18" charset="0"/>
                  </a:rPr>
                  <a:t>	  viscous fluid: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2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sz="22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AutoNum type="arabicPeriod" startAt="3"/>
                </a:pPr>
                <a:r>
                  <a:rPr lang="en-US" sz="2600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Free surface: </a:t>
                </a:r>
              </a:p>
              <a:p>
                <a:endParaRPr lang="en-US" sz="1000" u="sng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 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        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200" b="0" i="1" baseline="-25000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𝑦𝑦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 =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200" b="0" i="1" baseline="-25000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𝑦𝑦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+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𝑝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  <a:ea typeface="Segoe UI Symbol" panose="020B0502040204020203" pitchFamily="34" charset="0"/>
                </a:endParaRPr>
              </a:p>
              <a:p>
                <a:endParaRPr lang="en-US" sz="400" i="1" dirty="0">
                  <a:latin typeface="Cambria Math" panose="02040503050406030204" pitchFamily="18" charset="0"/>
                  <a:ea typeface="Segoe UI Symbol" panose="020B0502040204020203" pitchFamily="34" charset="0"/>
                </a:endParaRPr>
              </a:p>
              <a:p>
                <a:r>
                  <a:rPr lang="en-US" sz="2200" dirty="0">
                    <a:ea typeface="Cambria Math" panose="02040503050406030204" pitchFamily="18" charset="0"/>
                  </a:rPr>
                  <a:t>	  viscous fluid: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2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5293CC-5B37-1148-A235-E7448CF1F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024" y="1098009"/>
                <a:ext cx="6918386" cy="4661982"/>
              </a:xfrm>
              <a:prstGeom prst="rect">
                <a:avLst/>
              </a:prstGeom>
              <a:blipFill>
                <a:blip r:embed="rId4"/>
                <a:stretch>
                  <a:fillRect l="-1832" t="-2174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723EA1E-8C12-8249-A588-850353E7D2CD}"/>
              </a:ext>
            </a:extLst>
          </p:cNvPr>
          <p:cNvSpPr/>
          <p:nvPr/>
        </p:nvSpPr>
        <p:spPr>
          <a:xfrm>
            <a:off x="5207984" y="2308520"/>
            <a:ext cx="542261" cy="57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21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A60F0DF-51B4-C948-A53B-B2CD43C5747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Modifiable to address flow in subduction channels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68EC4C5-3FA9-DD47-B2A9-804460EAB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26" y="608333"/>
            <a:ext cx="8520937" cy="5110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9AC6A-9CD2-C540-8E1F-B703C37C8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51" y="3472453"/>
            <a:ext cx="5047721" cy="2563227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8D89F0-4668-6D4A-945D-17929002E5E6}"/>
              </a:ext>
            </a:extLst>
          </p:cNvPr>
          <p:cNvSpPr/>
          <p:nvPr/>
        </p:nvSpPr>
        <p:spPr>
          <a:xfrm rot="20274228">
            <a:off x="924800" y="4372059"/>
            <a:ext cx="1981200" cy="350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96D2BB-3833-234A-9937-DEADF6E39143}"/>
              </a:ext>
            </a:extLst>
          </p:cNvPr>
          <p:cNvSpPr/>
          <p:nvPr/>
        </p:nvSpPr>
        <p:spPr>
          <a:xfrm rot="20274228">
            <a:off x="2485555" y="4889183"/>
            <a:ext cx="1981200" cy="350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464BC-FAC3-FA49-B0E9-D22305F534AC}"/>
              </a:ext>
            </a:extLst>
          </p:cNvPr>
          <p:cNvSpPr txBox="1"/>
          <p:nvPr/>
        </p:nvSpPr>
        <p:spPr>
          <a:xfrm rot="20282172">
            <a:off x="1428427" y="4039353"/>
            <a:ext cx="1645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2400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x</a:t>
            </a:r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= </a:t>
            </a:r>
            <a:r>
              <a:rPr lang="en-US" sz="24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2400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OP</a:t>
            </a:r>
            <a:endParaRPr lang="en-US" sz="2400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FD10D5-06D3-C64D-A6D6-4F76D1E85262}"/>
              </a:ext>
            </a:extLst>
          </p:cNvPr>
          <p:cNvSpPr txBox="1"/>
          <p:nvPr/>
        </p:nvSpPr>
        <p:spPr>
          <a:xfrm rot="20282172">
            <a:off x="2464882" y="4921225"/>
            <a:ext cx="1562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2400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x</a:t>
            </a:r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= </a:t>
            </a:r>
            <a:r>
              <a:rPr lang="en-US" sz="24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2400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SP</a:t>
            </a:r>
            <a:endParaRPr lang="en-US" sz="2400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938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84702" y="12192"/>
            <a:ext cx="759897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Class project:  </a:t>
            </a:r>
            <a:r>
              <a:rPr lang="en-US" sz="2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Emirhan</a:t>
            </a:r>
            <a:endParaRPr lang="en-US" sz="2900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F3550FE6-F76D-4D4C-9678-A597AC320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21" y="935119"/>
            <a:ext cx="5479618" cy="2757484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A01F4AA7-C2F7-B64F-B35D-196962038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048" y="3743198"/>
            <a:ext cx="4513494" cy="275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37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938D57-7D6C-1341-A8E0-A661A4FA3210}"/>
                  </a:ext>
                </a:extLst>
              </p:cNvPr>
              <p:cNvSpPr txBox="1"/>
              <p:nvPr/>
            </p:nvSpPr>
            <p:spPr>
              <a:xfrm>
                <a:off x="-43544" y="0"/>
                <a:ext cx="8769855" cy="615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Take homes:</a:t>
                </a:r>
              </a:p>
              <a:p>
                <a:pPr algn="ctr"/>
                <a:endParaRPr lang="en-US" sz="3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algn="ctr"/>
                <a:endParaRPr lang="en-US" sz="3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On slopes and/or with density anomalies, we need to consider the body force (gravity) term.</a:t>
                </a:r>
                <a:endParaRPr lang="en-US" sz="1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lvl="1"/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Gravity driven flows in geophysics include:</a:t>
                </a: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Landslides, lava flows, subduction channel flow</a:t>
                </a:r>
              </a:p>
              <a:p>
                <a:pPr lvl="2"/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In the first two, the upper boundary of the channel is exposed to the surface: Zero stress BC.</a:t>
                </a: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Free slip:  zero shear stress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𝑥𝑦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=0</m:t>
                    </m:r>
                  </m:oMath>
                </a14:m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</a:t>
                </a: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Free surface:  zero normal stress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𝑦</m:t>
                        </m:r>
                      </m:sub>
                    </m:sSub>
                    <m:r>
                      <a:rPr lang="en-US" sz="25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=0</m:t>
                    </m:r>
                  </m:oMath>
                </a14:m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</a:t>
                </a:r>
                <a:endParaRPr lang="en-US" sz="1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lvl="1"/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3500" dirty="0">
                  <a:highlight>
                    <a:srgbClr val="FFFF00"/>
                  </a:highlight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938D57-7D6C-1341-A8E0-A661A4FA3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544" y="0"/>
                <a:ext cx="8769855" cy="6154762"/>
              </a:xfrm>
              <a:prstGeom prst="rect">
                <a:avLst/>
              </a:prstGeom>
              <a:blipFill>
                <a:blip r:embed="rId3"/>
                <a:stretch>
                  <a:fillRect t="-1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8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84702" y="12192"/>
            <a:ext cx="759897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Class project:  </a:t>
            </a:r>
            <a:r>
              <a:rPr lang="en-US" sz="2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Yidan</a:t>
            </a:r>
            <a:endParaRPr lang="en-US" sz="2900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5F1EFD40-5F3A-2647-B4E5-97DDD9DD7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528" y="976184"/>
            <a:ext cx="5663388" cy="542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36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84702" y="12192"/>
            <a:ext cx="759897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Class project:  </a:t>
            </a:r>
            <a:r>
              <a:rPr lang="en-US" sz="2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Khang</a:t>
            </a:r>
            <a:endParaRPr lang="en-US" sz="2900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5154786-4A82-4A4D-AF04-41C5AEBD9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907" y="926592"/>
            <a:ext cx="5274163" cy="1429258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282ADFC-B289-2B47-8112-D18E9E2EE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52" y="2355850"/>
            <a:ext cx="5274162" cy="3301235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87B086-9D2F-574B-A873-7F6264D39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976" y="3133344"/>
            <a:ext cx="3756520" cy="348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79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84702" y="12192"/>
            <a:ext cx="759897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Class project:  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Valeria</a:t>
            </a:r>
            <a:endParaRPr lang="en-US" sz="2900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B2D1D-DC29-5A4E-93FB-B6D50CA95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653" y="3429000"/>
            <a:ext cx="4827091" cy="3301646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E437597-86C6-154C-B5F1-046D6B1D4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52" y="817403"/>
            <a:ext cx="4567744" cy="310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63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6D0A13FD-F560-8D4A-BD42-BE329CD53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4" y="2131459"/>
            <a:ext cx="5564105" cy="3518767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61EDB7-8255-2846-AF62-ABB3FA80E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257" y="2432218"/>
            <a:ext cx="3265238" cy="421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3EA9E4-E97A-2248-AF24-73D5F887EF53}"/>
              </a:ext>
            </a:extLst>
          </p:cNvPr>
          <p:cNvSpPr txBox="1"/>
          <p:nvPr/>
        </p:nvSpPr>
        <p:spPr>
          <a:xfrm>
            <a:off x="2124074" y="2095604"/>
            <a:ext cx="600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Vector form:</a:t>
            </a:r>
          </a:p>
        </p:txBody>
      </p: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B965062F-0AFC-5840-B993-BE5E41BDC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6978" y="3251762"/>
            <a:ext cx="4784919" cy="2270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DDEC16-DC85-FE4C-AD5B-661A4FF559BF}"/>
              </a:ext>
            </a:extLst>
          </p:cNvPr>
          <p:cNvSpPr txBox="1"/>
          <p:nvPr/>
        </p:nvSpPr>
        <p:spPr>
          <a:xfrm>
            <a:off x="2124074" y="2858213"/>
            <a:ext cx="600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full (Cartesian):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CDA0A-EA9B-B14A-A208-01A7905ADCBF}"/>
              </a:ext>
            </a:extLst>
          </p:cNvPr>
          <p:cNvSpPr txBox="1"/>
          <p:nvPr/>
        </p:nvSpPr>
        <p:spPr>
          <a:xfrm>
            <a:off x="231441" y="2085576"/>
            <a:ext cx="179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Conservation </a:t>
            </a:r>
          </a:p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of momentum</a:t>
            </a:r>
          </a:p>
        </p:txBody>
      </p:sp>
      <p:pic>
        <p:nvPicPr>
          <p:cNvPr id="12" name="Picture 11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197ACFAC-07BE-6E4E-8F3E-AF040EDC9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0987" y="1243866"/>
            <a:ext cx="1702658" cy="5080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0063EF-6D02-B148-A807-95A9881D32A8}"/>
              </a:ext>
            </a:extLst>
          </p:cNvPr>
          <p:cNvSpPr txBox="1"/>
          <p:nvPr/>
        </p:nvSpPr>
        <p:spPr>
          <a:xfrm>
            <a:off x="231441" y="1105586"/>
            <a:ext cx="179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Conservation</a:t>
            </a:r>
          </a:p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of mass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6BAA34-BDDA-1F4A-8869-2D8FCDD5CF08}"/>
              </a:ext>
            </a:extLst>
          </p:cNvPr>
          <p:cNvSpPr txBox="1"/>
          <p:nvPr/>
        </p:nvSpPr>
        <p:spPr>
          <a:xfrm>
            <a:off x="144060" y="229221"/>
            <a:ext cx="88432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		Stokes flow for incompressible, Newtonian fluid</a:t>
            </a:r>
          </a:p>
        </p:txBody>
      </p:sp>
    </p:spTree>
    <p:extLst>
      <p:ext uri="{BB962C8B-B14F-4D97-AF65-F5344CB8AC3E}">
        <p14:creationId xmlns:p14="http://schemas.microsoft.com/office/powerpoint/2010/main" val="406875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DB23C00A-E14A-3F4E-B7C5-A4D417A29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82" y="1144503"/>
            <a:ext cx="3998123" cy="1769767"/>
          </a:xfrm>
          <a:prstGeom prst="rect">
            <a:avLst/>
          </a:prstGeom>
        </p:spPr>
      </p:pic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18C3B7CC-BEAD-894C-B67A-BE7B78774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545" y="4536070"/>
            <a:ext cx="6497765" cy="1473026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6588E94-4744-2947-8F3B-01E014E0B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130" y="3647070"/>
            <a:ext cx="2654300" cy="88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DA1B51-1CB5-1145-976E-2E804DDA972A}"/>
              </a:ext>
            </a:extLst>
          </p:cNvPr>
          <p:cNvSpPr txBox="1"/>
          <p:nvPr/>
        </p:nvSpPr>
        <p:spPr>
          <a:xfrm>
            <a:off x="0" y="48768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Lass class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Channel flow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52EFE5BD-B4B8-0241-9119-3F52EF62B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496" y="1553005"/>
            <a:ext cx="3487480" cy="95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48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1BB6C7-E9A9-AC4D-BA9B-9E194AEA9B3D}"/>
              </a:ext>
            </a:extLst>
          </p:cNvPr>
          <p:cNvSpPr txBox="1"/>
          <p:nvPr/>
        </p:nvSpPr>
        <p:spPr>
          <a:xfrm>
            <a:off x="6169194" y="6534835"/>
            <a:ext cx="8843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Katz and England, Univ. of Oxford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B2E90C-1154-A847-A4A8-382F0AA1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87" y="842794"/>
            <a:ext cx="7943644" cy="4033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53B60C-C09E-A648-BEC4-B13E6D6D5B63}"/>
              </a:ext>
            </a:extLst>
          </p:cNvPr>
          <p:cNvSpPr txBox="1"/>
          <p:nvPr/>
        </p:nvSpPr>
        <p:spPr>
          <a:xfrm>
            <a:off x="0" y="48768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This class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Viscous flow down a slope</a:t>
            </a:r>
          </a:p>
        </p:txBody>
      </p:sp>
    </p:spTree>
    <p:extLst>
      <p:ext uri="{BB962C8B-B14F-4D97-AF65-F5344CB8AC3E}">
        <p14:creationId xmlns:p14="http://schemas.microsoft.com/office/powerpoint/2010/main" val="3485276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1BB6C7-E9A9-AC4D-BA9B-9E194AEA9B3D}"/>
              </a:ext>
            </a:extLst>
          </p:cNvPr>
          <p:cNvSpPr txBox="1"/>
          <p:nvPr/>
        </p:nvSpPr>
        <p:spPr>
          <a:xfrm>
            <a:off x="6169194" y="6534835"/>
            <a:ext cx="8843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Katz and England, Univ. of Oxford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B2E90C-1154-A847-A4A8-382F0AA1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87" y="842794"/>
            <a:ext cx="7943644" cy="4033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53B60C-C09E-A648-BEC4-B13E6D6D5B63}"/>
              </a:ext>
            </a:extLst>
          </p:cNvPr>
          <p:cNvSpPr txBox="1"/>
          <p:nvPr/>
        </p:nvSpPr>
        <p:spPr>
          <a:xfrm>
            <a:off x="0" y="48768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This class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Viscous flow down a slope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3C6FD84D-F269-6642-A524-8AB2020B9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533" y="5051661"/>
            <a:ext cx="3908851" cy="13080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EF86B2-406C-4F45-AC8C-226E1AE348DE}"/>
              </a:ext>
            </a:extLst>
          </p:cNvPr>
          <p:cNvSpPr/>
          <p:nvPr/>
        </p:nvSpPr>
        <p:spPr>
          <a:xfrm>
            <a:off x="310281" y="842794"/>
            <a:ext cx="437867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Key difference: Weight of material now becomes relevant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11C3776-6E84-8047-A09B-549CBD8BAC5E}"/>
              </a:ext>
            </a:extLst>
          </p:cNvPr>
          <p:cNvSpPr/>
          <p:nvPr/>
        </p:nvSpPr>
        <p:spPr>
          <a:xfrm>
            <a:off x="5773478" y="5794743"/>
            <a:ext cx="627321" cy="5330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852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4734</TotalTime>
  <Words>579</Words>
  <Application>Microsoft Macintosh PowerPoint</Application>
  <PresentationFormat>On-screen Show (4:3)</PresentationFormat>
  <Paragraphs>106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Courier New</vt:lpstr>
      <vt:lpstr>Segoe UI 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Holt, Adam Francis</dc:creator>
  <cp:lastModifiedBy>Holt, Adam Francis</cp:lastModifiedBy>
  <cp:revision>145</cp:revision>
  <dcterms:created xsi:type="dcterms:W3CDTF">2021-07-09T17:19:50Z</dcterms:created>
  <dcterms:modified xsi:type="dcterms:W3CDTF">2021-12-30T20:04:16Z</dcterms:modified>
</cp:coreProperties>
</file>